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062AF070-341A-4B3D-9F0B-B5366ABE43FA}"/>
    <pc:docChg chg="undo custSel addSld modSld">
      <pc:chgData name="Raves,Ton" userId="b961ec05-2844-4e99-808e-fd2d6672b485" providerId="ADAL" clId="{062AF070-341A-4B3D-9F0B-B5366ABE43FA}" dt="2023-04-17T11:21:38.223" v="1957" actId="14100"/>
      <pc:docMkLst>
        <pc:docMk/>
      </pc:docMkLst>
      <pc:sldChg chg="addSp modSp mod">
        <pc:chgData name="Raves,Ton" userId="b961ec05-2844-4e99-808e-fd2d6672b485" providerId="ADAL" clId="{062AF070-341A-4B3D-9F0B-B5366ABE43FA}" dt="2023-04-16T23:49:53.464" v="1" actId="1076"/>
        <pc:sldMkLst>
          <pc:docMk/>
          <pc:sldMk cId="3125975435" sldId="268"/>
        </pc:sldMkLst>
        <pc:spChg chg="add mod">
          <ac:chgData name="Raves,Ton" userId="b961ec05-2844-4e99-808e-fd2d6672b485" providerId="ADAL" clId="{062AF070-341A-4B3D-9F0B-B5366ABE43FA}" dt="2023-04-16T23:49:53.464" v="1" actId="1076"/>
          <ac:spMkLst>
            <pc:docMk/>
            <pc:sldMk cId="3125975435" sldId="268"/>
            <ac:spMk id="5" creationId="{D2E2BEC3-FFAD-52CB-14A6-B9DC9753CEDC}"/>
          </ac:spMkLst>
        </pc:spChg>
      </pc:sldChg>
      <pc:sldChg chg="delSp modSp mod">
        <pc:chgData name="Raves,Ton" userId="b961ec05-2844-4e99-808e-fd2d6672b485" providerId="ADAL" clId="{062AF070-341A-4B3D-9F0B-B5366ABE43FA}" dt="2023-04-17T11:18:31.372" v="1889" actId="21"/>
        <pc:sldMkLst>
          <pc:docMk/>
          <pc:sldMk cId="2553270801" sldId="270"/>
        </pc:sldMkLst>
        <pc:spChg chg="del mod">
          <ac:chgData name="Raves,Ton" userId="b961ec05-2844-4e99-808e-fd2d6672b485" providerId="ADAL" clId="{062AF070-341A-4B3D-9F0B-B5366ABE43FA}" dt="2023-04-17T11:18:31.372" v="1889" actId="21"/>
          <ac:spMkLst>
            <pc:docMk/>
            <pc:sldMk cId="2553270801" sldId="270"/>
            <ac:spMk id="10" creationId="{0FAD5AEC-032A-371A-D77C-269ECDC139DA}"/>
          </ac:spMkLst>
        </pc:spChg>
      </pc:sldChg>
      <pc:sldChg chg="addSp modSp new mod">
        <pc:chgData name="Raves,Ton" userId="b961ec05-2844-4e99-808e-fd2d6672b485" providerId="ADAL" clId="{062AF070-341A-4B3D-9F0B-B5366ABE43FA}" dt="2023-04-17T11:21:38.223" v="1957" actId="14100"/>
        <pc:sldMkLst>
          <pc:docMk/>
          <pc:sldMk cId="2641605214" sldId="272"/>
        </pc:sldMkLst>
        <pc:spChg chg="add mod">
          <ac:chgData name="Raves,Ton" userId="b961ec05-2844-4e99-808e-fd2d6672b485" providerId="ADAL" clId="{062AF070-341A-4B3D-9F0B-B5366ABE43FA}" dt="2023-04-17T11:20:50.324" v="1919" actId="20577"/>
          <ac:spMkLst>
            <pc:docMk/>
            <pc:sldMk cId="2641605214" sldId="272"/>
            <ac:spMk id="3" creationId="{2B310A09-65D2-EDD7-B7B7-B90AFC3DC491}"/>
          </ac:spMkLst>
        </pc:spChg>
        <pc:spChg chg="add mod">
          <ac:chgData name="Raves,Ton" userId="b961ec05-2844-4e99-808e-fd2d6672b485" providerId="ADAL" clId="{062AF070-341A-4B3D-9F0B-B5366ABE43FA}" dt="2023-04-17T11:21:38.223" v="1957" actId="14100"/>
          <ac:spMkLst>
            <pc:docMk/>
            <pc:sldMk cId="2641605214" sldId="272"/>
            <ac:spMk id="4" creationId="{9FE6D2C2-CBC5-45AA-7305-80631AD58147}"/>
          </ac:spMkLst>
        </pc:spChg>
        <pc:picChg chg="add mod">
          <ac:chgData name="Raves,Ton" userId="b961ec05-2844-4e99-808e-fd2d6672b485" providerId="ADAL" clId="{062AF070-341A-4B3D-9F0B-B5366ABE43FA}" dt="2023-04-17T10:07:44.747" v="3"/>
          <ac:picMkLst>
            <pc:docMk/>
            <pc:sldMk cId="2641605214" sldId="272"/>
            <ac:picMk id="2" creationId="{C0E33245-A43F-15B7-F964-5BB2A303D0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856540D-9D7A-6FEA-B329-22C79AF8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5A59CC-4985-2C00-5A9B-B612FFA9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3467" cy="3324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13C122-BDEB-9B4A-E91F-77028BE8C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" y="399494"/>
            <a:ext cx="10967606" cy="35688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E4FB7AC-3348-6B6E-ABB4-C2BC49AA6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0" y="3968318"/>
            <a:ext cx="10866398" cy="28853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FB9B39B-D794-9F16-24FA-F5F79850C94D}"/>
              </a:ext>
            </a:extLst>
          </p:cNvPr>
          <p:cNvSpPr txBox="1"/>
          <p:nvPr/>
        </p:nvSpPr>
        <p:spPr>
          <a:xfrm>
            <a:off x="3162357" y="3941417"/>
            <a:ext cx="52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rgbClr val="00B050"/>
                </a:solidFill>
              </a:rPr>
              <a:t>Er is een snellere alternatieve methode!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E2BEC3-FFAD-52CB-14A6-B9DC9753CEDC}"/>
              </a:ext>
            </a:extLst>
          </p:cNvPr>
          <p:cNvSpPr txBox="1"/>
          <p:nvPr/>
        </p:nvSpPr>
        <p:spPr>
          <a:xfrm>
            <a:off x="8097899" y="258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070C0"/>
                </a:solidFill>
              </a:rPr>
              <a:t>Maak een keuze uit de opgaven 80 t/m 89</a:t>
            </a:r>
          </a:p>
        </p:txBody>
      </p:sp>
    </p:spTree>
    <p:extLst>
      <p:ext uri="{BB962C8B-B14F-4D97-AF65-F5344CB8AC3E}">
        <p14:creationId xmlns:p14="http://schemas.microsoft.com/office/powerpoint/2010/main" val="312597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E02C38-152E-1968-7DCA-4ADBDD9E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" y="0"/>
            <a:ext cx="12283736" cy="7071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F8161267-444A-3076-B540-F7455C61B2CF}"/>
                  </a:ext>
                </a:extLst>
              </p:cNvPr>
              <p:cNvSpPr txBox="1"/>
              <p:nvPr/>
            </p:nvSpPr>
            <p:spPr>
              <a:xfrm>
                <a:off x="45868" y="363196"/>
                <a:ext cx="12100264" cy="209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/>
                  <a:t>Er is een</a:t>
                </a:r>
                <a:r>
                  <a:rPr lang="nl-NL" sz="2000" b="1" dirty="0">
                    <a:solidFill>
                      <a:srgbClr val="00B050"/>
                    </a:solidFill>
                  </a:rPr>
                  <a:t> alternatief </a:t>
                </a:r>
                <a:r>
                  <a:rPr lang="nl-NL" sz="2000" dirty="0"/>
                  <a:t>voor het berekenen van de </a:t>
                </a:r>
                <a:r>
                  <a:rPr lang="nl-NL" sz="2000" b="1" dirty="0"/>
                  <a:t>afstand van een punt tot een lijn</a:t>
                </a:r>
                <a:r>
                  <a:rPr lang="nl-NL" sz="2000" dirty="0"/>
                  <a:t>:  “</a:t>
                </a:r>
                <a:r>
                  <a:rPr lang="nl-NL" sz="2000" dirty="0">
                    <a:solidFill>
                      <a:srgbClr val="FF0000"/>
                    </a:solidFill>
                  </a:rPr>
                  <a:t>de afstandsformule</a:t>
                </a:r>
                <a:r>
                  <a:rPr lang="nl-NL" sz="2000" dirty="0"/>
                  <a:t>” </a:t>
                </a:r>
                <a:br>
                  <a:rPr lang="nl-NL" sz="2000" dirty="0"/>
                </a:br>
                <a:r>
                  <a:rPr lang="nl-NL" sz="2000" dirty="0"/>
                  <a:t>Voorbeeld:   de afstand van punt P(1,2)  tot de lijn met vergelijking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:  5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nl-NL" sz="2000" dirty="0"/>
                  <a:t>  is volgens de formule: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+12∙</m:t>
                            </m:r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 …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h𝑖𝑒𝑟</m:t>
                        </m:r>
                        <m:r>
                          <a:rPr lang="nl-NL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… 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5+24−3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nl-NL" sz="2000" dirty="0"/>
                  <a:t>… </a:t>
                </a:r>
                <a:br>
                  <a:rPr lang="nl-NL" sz="2000" dirty="0"/>
                </a:br>
                <a:r>
                  <a:rPr lang="nl-NL" sz="2000" dirty="0"/>
                  <a:t>                                                                                  </a:t>
                </a:r>
                <a:r>
                  <a:rPr lang="nl-NL" sz="2000" dirty="0">
                    <a:solidFill>
                      <a:srgbClr val="0070C0"/>
                    </a:solidFill>
                  </a:rPr>
                  <a:t>mocht de uitkomst “boven de streep negatief zijn: haal de min weg!... </a:t>
                </a:r>
              </a:p>
              <a:p>
                <a:r>
                  <a:rPr lang="nl-NL" sz="2000" dirty="0">
                    <a:solidFill>
                      <a:srgbClr val="C00000"/>
                    </a:solidFill>
                  </a:rPr>
                  <a:t>Maak altijd een schets en controleer of je geen </a:t>
                </a:r>
                <a:r>
                  <a:rPr lang="nl-NL" sz="2000" dirty="0" err="1">
                    <a:solidFill>
                      <a:srgbClr val="C00000"/>
                    </a:solidFill>
                  </a:rPr>
                  <a:t>schrijf-fouten</a:t>
                </a:r>
                <a:r>
                  <a:rPr lang="nl-NL" sz="2000" dirty="0">
                    <a:solidFill>
                      <a:srgbClr val="C00000"/>
                    </a:solidFill>
                  </a:rPr>
                  <a:t>; </a:t>
                </a:r>
                <a:r>
                  <a:rPr lang="nl-NL" sz="2000" dirty="0" err="1">
                    <a:solidFill>
                      <a:srgbClr val="C00000"/>
                    </a:solidFill>
                  </a:rPr>
                  <a:t>reken-fouten</a:t>
                </a:r>
                <a:r>
                  <a:rPr lang="nl-NL" sz="2000" dirty="0">
                    <a:solidFill>
                      <a:srgbClr val="C00000"/>
                    </a:solidFill>
                  </a:rPr>
                  <a:t> gemaakt hebt</a:t>
                </a:r>
                <a:r>
                  <a:rPr lang="nl-NL" sz="2000" dirty="0">
                    <a:solidFill>
                      <a:srgbClr val="0070C0"/>
                    </a:solidFill>
                  </a:rPr>
                  <a:t>! </a:t>
                </a:r>
              </a:p>
              <a:p>
                <a:r>
                  <a:rPr lang="nl-NL" sz="2000" dirty="0"/>
                  <a:t> 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F8161267-444A-3076-B540-F7455C61B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" y="363196"/>
                <a:ext cx="12100264" cy="2096536"/>
              </a:xfrm>
              <a:prstGeom prst="rect">
                <a:avLst/>
              </a:prstGeom>
              <a:blipFill>
                <a:blip r:embed="rId3"/>
                <a:stretch>
                  <a:fillRect l="-554" t="-1749" r="-5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5FAF134B-B981-588A-F309-F9641066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8" y="2609864"/>
            <a:ext cx="9753182" cy="3734807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F5B4B3D-0017-B7E6-50BB-542C9C78F961}"/>
              </a:ext>
            </a:extLst>
          </p:cNvPr>
          <p:cNvCxnSpPr>
            <a:cxnSpLocks/>
          </p:cNvCxnSpPr>
          <p:nvPr/>
        </p:nvCxnSpPr>
        <p:spPr>
          <a:xfrm flipV="1">
            <a:off x="1056443" y="701336"/>
            <a:ext cx="1118586" cy="88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6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3B7610E-1875-B9C8-3B53-2DB0929F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899B8C1-B546-83A4-461D-453AE5DA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0"/>
            <a:ext cx="10982941" cy="28680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72CC06-1E89-EAEC-3127-7B580B46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" y="3798683"/>
            <a:ext cx="11142891" cy="2787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25034A0-50C3-8B3B-1272-837266EB3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956" y="4252089"/>
            <a:ext cx="2772516" cy="2263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92B8B40-B45D-173C-A65B-070458F07B60}"/>
                  </a:ext>
                </a:extLst>
              </p:cNvPr>
              <p:cNvSpPr txBox="1"/>
              <p:nvPr/>
            </p:nvSpPr>
            <p:spPr>
              <a:xfrm>
                <a:off x="213064" y="2972440"/>
                <a:ext cx="10093911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  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br>
                  <a:rPr lang="nl-NL" sz="20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r>
                  <a:rPr lang="nl-NL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nl-NL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nl-NL" sz="2000" b="1" dirty="0">
                    <a:solidFill>
                      <a:srgbClr val="0070C0"/>
                    </a:solidFill>
                  </a:rPr>
                  <a:t>  betreft een cirkel met </a:t>
                </a:r>
                <a:r>
                  <a:rPr lang="nl-NL" sz="2000" b="1" dirty="0" err="1">
                    <a:solidFill>
                      <a:srgbClr val="0070C0"/>
                    </a:solidFill>
                  </a:rPr>
                  <a:t>middelpt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. (3,4)  en straal 5  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92B8B40-B45D-173C-A65B-070458F07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4" y="2972440"/>
                <a:ext cx="10093911" cy="721864"/>
              </a:xfrm>
              <a:prstGeom prst="rect">
                <a:avLst/>
              </a:prstGeom>
              <a:blipFill>
                <a:blip r:embed="rId6"/>
                <a:stretch>
                  <a:fillRect l="-121" t="-4237" b="-152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27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182237-E7B0-7F42-7CF2-23BC32E6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0F08E86-361E-A241-4626-6DEE43B1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1" y="0"/>
            <a:ext cx="1138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7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0E33245-A43F-15B7-F964-5BB2A303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B310A09-65D2-EDD7-B7B7-B90AFC3DC491}"/>
                  </a:ext>
                </a:extLst>
              </p:cNvPr>
              <p:cNvSpPr txBox="1"/>
              <p:nvPr/>
            </p:nvSpPr>
            <p:spPr>
              <a:xfrm>
                <a:off x="97654" y="0"/>
                <a:ext cx="12002610" cy="644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/>
                  <a:t>De “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Raves-methode</a:t>
                </a:r>
                <a:r>
                  <a:rPr lang="nl-NL" sz="2000" dirty="0"/>
                  <a:t>”:</a:t>
                </a:r>
                <a:br>
                  <a:rPr lang="nl-NL" sz="2000" dirty="0"/>
                </a:br>
                <a:r>
                  <a:rPr lang="nl-NL" sz="2000" dirty="0"/>
                  <a:t>Vaak zoek je een raakpunt op een cirkel dat (achteraf) heel erg voor de hand lag… </a:t>
                </a:r>
                <a:br>
                  <a:rPr lang="nl-NL" sz="2000" dirty="0"/>
                </a:br>
                <a:r>
                  <a:rPr lang="nl-NL" sz="2000" dirty="0"/>
                  <a:t>Het loont de moeite om even te kijken naar de vergelijking van de cirkel en met name naar de straal.</a:t>
                </a:r>
              </a:p>
              <a:p>
                <a:r>
                  <a:rPr lang="nl-NL" sz="2000" dirty="0"/>
                  <a:t>Probeer in die straal een schuine zijde te herkennen van een rechthoekige driehoek.</a:t>
                </a:r>
                <a:br>
                  <a:rPr lang="nl-NL" sz="2000" dirty="0"/>
                </a:br>
                <a:r>
                  <a:rPr lang="nl-NL" sz="2000" dirty="0"/>
                  <a:t>Enkele voorbeelden:</a:t>
                </a:r>
              </a:p>
              <a:p>
                <a:endParaRPr lang="nl-NL" sz="2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l-NL" sz="2000" dirty="0"/>
                  <a:t> is de schuine zijde van een driehoek van 1 bij 1 … raaklijnen van de vorm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+… </m:t>
                    </m:r>
                  </m:oMath>
                </a14:m>
                <a:r>
                  <a:rPr lang="nl-NL" sz="2000" dirty="0"/>
                  <a:t> en/of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nl-NL" sz="2000" b="0" dirty="0"/>
              </a:p>
              <a:p>
                <a:pPr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 ,,  ,,        ,,                                               ,,            ,,     van 1 bij 2, of 2 bij 1   ,,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=± 2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 ..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br>
                  <a:rPr lang="nl-NL" sz="2000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nl-NL" sz="2000" dirty="0"/>
                  <a:t>     ,,                                                                                 van 2 bij 2…. </a:t>
                </a:r>
                <a:br>
                  <a:rPr lang="nl-NL" sz="2000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  ,,                                                                         van 1 bij 3, of 3 bij 1    ,,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=±3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±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 </m:t>
                    </m:r>
                  </m:oMath>
                </a14:m>
                <a:br>
                  <a:rPr lang="nl-NL" sz="20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l-NL" sz="2000" dirty="0"/>
                  <a:t>     ,,  			         van 1 bij 4, ..   ,, 		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=±4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…. </m:t>
                    </m:r>
                  </m:oMath>
                </a14:m>
                <a:r>
                  <a:rPr lang="nl-NL" sz="2000" dirty="0"/>
                  <a:t>    of    …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        ,,                                                van 2 bij 4….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 …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           ,,                                       van 3 bij 4 ….                            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 … </m:t>
                    </m:r>
                  </m:oMath>
                </a14:m>
                <a:br>
                  <a:rPr lang="nl-NL" sz="2000" dirty="0"/>
                </a:br>
                <a:r>
                  <a:rPr lang="nl-NL" sz="2000" dirty="0"/>
                  <a:t>Heb je een cirkel met vgl.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nl-NL" sz="2000" dirty="0"/>
                  <a:t>   dan weet je dat punten zoals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−2,−1</m:t>
                        </m:r>
                      </m:e>
                    </m:d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0" smtClean="0">
                            <a:latin typeface="Cambria Math" panose="02040503050406030204" pitchFamily="18" charset="0"/>
                          </a:rPr>
                          <m:t>−2,1</m:t>
                        </m:r>
                      </m:e>
                    </m:d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−1,−2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−1,2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(enz.) er op liggen. Maak een schets en je ziet het!  Laat zien dat een raaklijn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bij zo’n (raak-) punt (R) loodrecht staat op de straal MR (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)  d.m.v.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𝑟𝑐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Werkt deze methode altijd? Nee, soms niet; in 99% van de gevallen WEL.   Een schets is altijd goed!</a:t>
                </a:r>
                <a:br>
                  <a:rPr lang="nl-NL" sz="2000" dirty="0"/>
                </a:br>
                <a:r>
                  <a:rPr lang="nl-NL" sz="2000" dirty="0"/>
                  <a:t>Kijk eens naar (examen-) opgaven:  87 t/m 89 , (uit 2019-I en II); 2021-I-4; 2022-I- 1 en 2  </a:t>
                </a:r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B310A09-65D2-EDD7-B7B7-B90AFC3D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" y="0"/>
                <a:ext cx="12002610" cy="6443559"/>
              </a:xfrm>
              <a:prstGeom prst="rect">
                <a:avLst/>
              </a:prstGeom>
              <a:blipFill>
                <a:blip r:embed="rId3"/>
                <a:stretch>
                  <a:fillRect l="-508" t="-473" b="-7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9FE6D2C2-CBC5-45AA-7305-80631AD58147}"/>
              </a:ext>
            </a:extLst>
          </p:cNvPr>
          <p:cNvSpPr txBox="1"/>
          <p:nvPr/>
        </p:nvSpPr>
        <p:spPr>
          <a:xfrm>
            <a:off x="2627789" y="6400800"/>
            <a:ext cx="898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Maak een keuze uit de opgaven 80 t/m 89 en maak in ieder geval 87; 88 en 89 </a:t>
            </a:r>
          </a:p>
        </p:txBody>
      </p:sp>
    </p:spTree>
    <p:extLst>
      <p:ext uri="{BB962C8B-B14F-4D97-AF65-F5344CB8AC3E}">
        <p14:creationId xmlns:p14="http://schemas.microsoft.com/office/powerpoint/2010/main" val="2641605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520</Words>
  <Application>Microsoft Office PowerPoint</Application>
  <PresentationFormat>Breedbeeld</PresentationFormat>
  <Paragraphs>18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2023-04-17T11:22:08Z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